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0pywgzD4tb61oLU2W2dKbg860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5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2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2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2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2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2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2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280190" y="2346841"/>
            <a:ext cx="7556421" cy="141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8900"/>
              <a:buFont typeface="Arial"/>
              <a:buNone/>
            </a:pPr>
            <a:r>
              <a:rPr lang="en-US" sz="8900" b="1" i="0" u="none" strike="noStrike" cap="none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NeoTótem</a:t>
            </a:r>
            <a:endParaRPr sz="8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6280190" y="4104680"/>
            <a:ext cx="6720126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550"/>
              <a:buFont typeface="Arial"/>
              <a:buNone/>
            </a:pPr>
            <a:r>
              <a:rPr lang="en-US" sz="3550" b="1" i="0" u="none" strike="noStrike" cap="none">
                <a:solidFill>
                  <a:srgbClr val="FFF8F5"/>
                </a:solidFill>
                <a:latin typeface="Arial"/>
                <a:ea typeface="Arial"/>
                <a:cs typeface="Arial"/>
                <a:sym typeface="Arial"/>
              </a:rPr>
              <a:t>Tótem Inteligente para Retail</a:t>
            </a:r>
            <a:endParaRPr sz="3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6280190" y="5011817"/>
            <a:ext cx="7556421" cy="87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5F5153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F5153"/>
                </a:solidFill>
                <a:latin typeface="Arial"/>
                <a:ea typeface="Arial"/>
                <a:cs typeface="Arial"/>
                <a:sym typeface="Arial"/>
              </a:rPr>
              <a:t>Asignatura:</a:t>
            </a:r>
            <a:r>
              <a:rPr lang="en-US" sz="1400" b="0" i="0" u="none" strike="noStrike" cap="none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 PTY4614 – Capstone </a:t>
            </a:r>
            <a:endParaRPr/>
          </a:p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5F5153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F5153"/>
                </a:solidFill>
                <a:latin typeface="Arial"/>
                <a:ea typeface="Arial"/>
                <a:cs typeface="Arial"/>
                <a:sym typeface="Arial"/>
              </a:rPr>
              <a:t>Sede:</a:t>
            </a:r>
            <a:r>
              <a:rPr lang="en-US" sz="1400" b="0" i="0" u="none" strike="noStrike" cap="none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 San Joaquín – 2025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12535450" y="7494825"/>
            <a:ext cx="2094900" cy="7347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4391" y="1330487"/>
            <a:ext cx="4702016" cy="155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702" y="792584"/>
            <a:ext cx="12766156" cy="670223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/>
          <p:nvPr/>
        </p:nvSpPr>
        <p:spPr>
          <a:xfrm>
            <a:off x="12535450" y="7494825"/>
            <a:ext cx="2094900" cy="7347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/>
          <p:nvPr/>
        </p:nvSpPr>
        <p:spPr>
          <a:xfrm>
            <a:off x="793790" y="3579019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0"/>
              <a:buFont typeface="Calibri"/>
              <a:buNone/>
            </a:pP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793790" y="5053132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2674" y="0"/>
            <a:ext cx="10538526" cy="824001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/>
          <p:nvPr/>
        </p:nvSpPr>
        <p:spPr>
          <a:xfrm>
            <a:off x="1538857" y="3427822"/>
            <a:ext cx="4567688" cy="478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3600" b="1">
              <a:solidFill>
                <a:srgbClr val="FFF8F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/>
          <p:nvPr/>
        </p:nvSpPr>
        <p:spPr>
          <a:xfrm>
            <a:off x="679053" y="320873"/>
            <a:ext cx="5975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859294" y="3912575"/>
            <a:ext cx="3481864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rgbClr val="FBE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2"/>
          <p:cNvSpPr/>
          <p:nvPr/>
        </p:nvSpPr>
        <p:spPr>
          <a:xfrm>
            <a:off x="5321988" y="2930473"/>
            <a:ext cx="3758565" cy="1156097"/>
          </a:xfrm>
          <a:prstGeom prst="roundRect">
            <a:avLst>
              <a:gd name="adj" fmla="val 6327"/>
            </a:avLst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954905" y="7269150"/>
            <a:ext cx="3481864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rgbClr val="FBE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5520299" y="7269149"/>
            <a:ext cx="3481864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rgbClr val="FBE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725" y="1124550"/>
            <a:ext cx="3512650" cy="333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227" y="4507905"/>
            <a:ext cx="3512644" cy="335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1350" y="1111925"/>
            <a:ext cx="3481874" cy="33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62850" y="4494799"/>
            <a:ext cx="3512651" cy="337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60200" y="1123575"/>
            <a:ext cx="3481850" cy="33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56475" y="4575350"/>
            <a:ext cx="3512650" cy="3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2"/>
          <p:cNvSpPr/>
          <p:nvPr/>
        </p:nvSpPr>
        <p:spPr>
          <a:xfrm>
            <a:off x="12842400" y="7905450"/>
            <a:ext cx="1788000" cy="3192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2"/>
          <p:cNvSpPr/>
          <p:nvPr/>
        </p:nvSpPr>
        <p:spPr>
          <a:xfrm>
            <a:off x="13189325" y="7525850"/>
            <a:ext cx="1440900" cy="3849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/>
          <p:nvPr/>
        </p:nvSpPr>
        <p:spPr>
          <a:xfrm>
            <a:off x="793790" y="715804"/>
            <a:ext cx="10459403" cy="39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875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554792" y="1680072"/>
            <a:ext cx="6441996" cy="1683901"/>
          </a:xfrm>
          <a:prstGeom prst="roundRect">
            <a:avLst>
              <a:gd name="adj" fmla="val 6516"/>
            </a:avLst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3"/>
          <p:cNvSpPr/>
          <p:nvPr/>
        </p:nvSpPr>
        <p:spPr>
          <a:xfrm>
            <a:off x="793790" y="1645444"/>
            <a:ext cx="6441996" cy="91440"/>
          </a:xfrm>
          <a:prstGeom prst="roundRect">
            <a:avLst>
              <a:gd name="adj" fmla="val 26046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3776662" y="1430179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9537" y="1573054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2129872" y="2086576"/>
            <a:ext cx="3769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 &amp; Integración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877924" y="2600120"/>
            <a:ext cx="6078855" cy="76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  <a:t>Incompatibilidad de formatos de imagen y comunicación entre herramientas (MediaPipe, OpenCV, FastAPI, Flutter).</a:t>
            </a:r>
            <a:endParaRPr sz="2000">
              <a:solidFill>
                <a:srgbClr val="D4CAC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8C7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BE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7394496" y="1570418"/>
            <a:ext cx="6442115" cy="1683901"/>
          </a:xfrm>
          <a:prstGeom prst="roundRect">
            <a:avLst>
              <a:gd name="adj" fmla="val 6516"/>
            </a:avLst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7394496" y="1645444"/>
            <a:ext cx="6442115" cy="91440"/>
          </a:xfrm>
          <a:prstGeom prst="roundRect">
            <a:avLst>
              <a:gd name="adj" fmla="val 26046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3"/>
          <p:cNvSpPr/>
          <p:nvPr/>
        </p:nvSpPr>
        <p:spPr>
          <a:xfrm>
            <a:off x="10377368" y="1430179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0243" y="1573054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3"/>
          <p:cNvSpPr/>
          <p:nvPr/>
        </p:nvSpPr>
        <p:spPr>
          <a:xfrm>
            <a:off x="9581124" y="2109200"/>
            <a:ext cx="30735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de Color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3"/>
          <p:cNvSpPr/>
          <p:nvPr/>
        </p:nvSpPr>
        <p:spPr>
          <a:xfrm>
            <a:off x="7576091" y="2359004"/>
            <a:ext cx="60789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8C7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  <a:t>Detección precisa del color de la ropa bajo diversas condiciones de luz y fondo.</a:t>
            </a:r>
            <a:br>
              <a:rPr lang="en-US" sz="12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rgbClr val="D4CAC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8C7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BE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Calibri"/>
              <a:buNone/>
            </a:pP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793790" y="3749040"/>
            <a:ext cx="6441996" cy="1683901"/>
          </a:xfrm>
          <a:prstGeom prst="roundRect">
            <a:avLst>
              <a:gd name="adj" fmla="val 6516"/>
            </a:avLst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3"/>
          <p:cNvSpPr/>
          <p:nvPr/>
        </p:nvSpPr>
        <p:spPr>
          <a:xfrm>
            <a:off x="793790" y="3703395"/>
            <a:ext cx="6441996" cy="91440"/>
          </a:xfrm>
          <a:prstGeom prst="roundRect">
            <a:avLst>
              <a:gd name="adj" fmla="val 26046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3776662" y="3510915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9537" y="3653790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3"/>
          <p:cNvSpPr/>
          <p:nvPr/>
        </p:nvSpPr>
        <p:spPr>
          <a:xfrm>
            <a:off x="2050204" y="4169338"/>
            <a:ext cx="42423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Rendimiento en Tiempo Real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975360" y="4742467"/>
            <a:ext cx="6078855" cy="76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  <a:t>Lentitud del sistema al procesar video e imágenes de forma continua, saturando el servidor.</a:t>
            </a:r>
            <a:endParaRPr sz="2000">
              <a:solidFill>
                <a:srgbClr val="D4CAC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8C7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BE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Calibri"/>
              <a:buNone/>
            </a:pP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3"/>
          <p:cNvSpPr/>
          <p:nvPr/>
        </p:nvSpPr>
        <p:spPr>
          <a:xfrm>
            <a:off x="7394496" y="3749040"/>
            <a:ext cx="6442115" cy="1683901"/>
          </a:xfrm>
          <a:prstGeom prst="roundRect">
            <a:avLst>
              <a:gd name="adj" fmla="val 6516"/>
            </a:avLst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3"/>
          <p:cNvSpPr/>
          <p:nvPr/>
        </p:nvSpPr>
        <p:spPr>
          <a:xfrm>
            <a:off x="7394496" y="3703395"/>
            <a:ext cx="6442115" cy="91440"/>
          </a:xfrm>
          <a:prstGeom prst="roundRect">
            <a:avLst>
              <a:gd name="adj" fmla="val 26046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10377368" y="3510915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20243" y="3653790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3"/>
          <p:cNvSpPr/>
          <p:nvPr/>
        </p:nvSpPr>
        <p:spPr>
          <a:xfrm>
            <a:off x="8977652" y="4118449"/>
            <a:ext cx="3769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Conectividad y Estabilidad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/>
          <p:nvPr/>
        </p:nvSpPr>
        <p:spPr>
          <a:xfrm>
            <a:off x="7478630" y="4743966"/>
            <a:ext cx="6078974" cy="50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  <a:t>Conexiones inestables o interrupciones durante el uso del tótem.</a:t>
            </a:r>
            <a:endParaRPr sz="2000">
              <a:solidFill>
                <a:srgbClr val="D4CAC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8C7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BE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3"/>
          <p:cNvSpPr/>
          <p:nvPr/>
        </p:nvSpPr>
        <p:spPr>
          <a:xfrm>
            <a:off x="950353" y="5829726"/>
            <a:ext cx="6441900" cy="1683900"/>
          </a:xfrm>
          <a:prstGeom prst="roundRect">
            <a:avLst>
              <a:gd name="adj" fmla="val 6516"/>
            </a:avLst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/>
          <p:nvPr/>
        </p:nvSpPr>
        <p:spPr>
          <a:xfrm>
            <a:off x="793790" y="5784880"/>
            <a:ext cx="6441996" cy="91440"/>
          </a:xfrm>
          <a:prstGeom prst="roundRect">
            <a:avLst>
              <a:gd name="adj" fmla="val 26046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"/>
          <p:cNvSpPr/>
          <p:nvPr/>
        </p:nvSpPr>
        <p:spPr>
          <a:xfrm>
            <a:off x="3776662" y="5591651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9537" y="5734526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3"/>
          <p:cNvSpPr/>
          <p:nvPr/>
        </p:nvSpPr>
        <p:spPr>
          <a:xfrm>
            <a:off x="2634612" y="6255274"/>
            <a:ext cx="3073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Precisión de Detección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877924" y="6824702"/>
            <a:ext cx="6078855" cy="50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  <a:t>Errores en la detección de partes del cuerpo en posiciones difíciles y diferenciación entre tipos de prendas similares.</a:t>
            </a:r>
            <a:endParaRPr sz="2000">
              <a:solidFill>
                <a:srgbClr val="D4CAC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8C7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BE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Calibri"/>
              <a:buNone/>
            </a:pP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7394496" y="5829776"/>
            <a:ext cx="6442115" cy="1683901"/>
          </a:xfrm>
          <a:prstGeom prst="roundRect">
            <a:avLst>
              <a:gd name="adj" fmla="val 6516"/>
            </a:avLst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7394496" y="5784880"/>
            <a:ext cx="6442115" cy="91440"/>
          </a:xfrm>
          <a:prstGeom prst="roundRect">
            <a:avLst>
              <a:gd name="adj" fmla="val 26046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10377368" y="5591651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20243" y="5734526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/>
          <p:nvPr/>
        </p:nvSpPr>
        <p:spPr>
          <a:xfrm>
            <a:off x="8977651" y="6226600"/>
            <a:ext cx="36771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Persistencia y Escalabilidad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7478630" y="6824702"/>
            <a:ext cx="6078974" cy="76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  <a:t>Almacenamiento de datos y capacidad de crecimiento del sistema.</a:t>
            </a:r>
            <a:br>
              <a:rPr lang="en-US" sz="16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D4CAC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BE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Calibri"/>
              <a:buNone/>
            </a:pP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12750925" y="7753450"/>
            <a:ext cx="1879200" cy="4761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/>
          <p:nvPr/>
        </p:nvSpPr>
        <p:spPr>
          <a:xfrm>
            <a:off x="5470721" y="366825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6000"/>
              <a:buFont typeface="Calibri"/>
              <a:buNone/>
            </a:pPr>
            <a:r>
              <a:rPr lang="en-US" sz="60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GRACIAS!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4714997" y="3466674"/>
            <a:ext cx="30480" cy="1236107"/>
          </a:xfrm>
          <a:prstGeom prst="rect">
            <a:avLst/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4"/>
          <p:cNvSpPr/>
          <p:nvPr/>
        </p:nvSpPr>
        <p:spPr>
          <a:xfrm>
            <a:off x="12768900" y="7781750"/>
            <a:ext cx="1861500" cy="4479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793790" y="639604"/>
            <a:ext cx="8071009" cy="510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062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555790" y="4428706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Julián Martínez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 rot="10800000" flipH="1">
            <a:off x="1116775" y="4454984"/>
            <a:ext cx="4177500" cy="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1133100" y="4976225"/>
            <a:ext cx="3397200" cy="28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Responsable del diseño visual, entrenamiento y pruebas de los modelos de Inteligencia Artificial. Visión por computadora y  módulo de voz.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5924868" y="4428718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Sebastián Tapia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5467599" y="4976226"/>
            <a:ext cx="3397200" cy="28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Encargado del desarrollo del backend, la base de datos y la lógica central del sistema. Aseguró la correcta comunicación entre todos los componentes (voz, visión y panel administrativo).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0293939" y="4425618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Leonardo Pavez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9659064" y="4976217"/>
            <a:ext cx="4177500" cy="22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Responsable del panel administrativo y de la integración del frontend con el backend. Su enfoque creativo y su visión orientada a la usabilidad mejoraron significativamente la interacción y accesibilidad del sistema para los usuarios finales.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51" y="1700957"/>
            <a:ext cx="2636094" cy="24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5618" y="1699175"/>
            <a:ext cx="2551748" cy="240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76564" y="1700945"/>
            <a:ext cx="2652181" cy="24053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>
            <a:off x="12535450" y="7494825"/>
            <a:ext cx="2094900" cy="7347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6280190" y="1340644"/>
            <a:ext cx="7263884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062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El Problema y Nuestra Solución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6280190" y="24745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El Desafío Actual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280190" y="3055739"/>
            <a:ext cx="3501509" cy="326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Más del </a:t>
            </a:r>
            <a:r>
              <a:rPr lang="en-US" sz="1600" b="1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70% de clientes abandona las tiendas</a:t>
            </a: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 sin comprar por falta de atención personalizada. Durante horas punta, el personal no puede atender a todos, generando pérdidas de ventas, experiencias insatisfactorias y atención inconsistente</a:t>
            </a:r>
            <a:r>
              <a:rPr lang="en-US" sz="175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0342721" y="24745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NeoTotem Retail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0342721" y="3055739"/>
            <a:ext cx="3501509" cy="362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Un tótem inteligente que analiza visualmente al cliente reconociendo prendas y características. Genera recomendaciones personalizadas con interacción por voz en tiempo real.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75718" cy="82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/>
          <p:nvPr/>
        </p:nvSpPr>
        <p:spPr>
          <a:xfrm>
            <a:off x="12535450" y="7494825"/>
            <a:ext cx="2094900" cy="7347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731460" y="504885"/>
            <a:ext cx="38456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Objetivos del Proyecto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90" y="1559481"/>
            <a:ext cx="51030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/>
          <p:nvPr/>
        </p:nvSpPr>
        <p:spPr>
          <a:xfrm>
            <a:off x="1474113" y="1729502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None/>
            </a:pP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1474113" y="2097286"/>
            <a:ext cx="6876098" cy="81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Desarrollar un sistema inteligente de recomendación para retail que mejore la experiencia de compra, aumente conversión de ventas y optimice la atención personalizada en tiendas físicas.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8941" y="3253859"/>
            <a:ext cx="51030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/>
          <p:nvPr/>
        </p:nvSpPr>
        <p:spPr>
          <a:xfrm>
            <a:off x="1729264" y="3423880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None/>
            </a:pP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1729264" y="3791664"/>
            <a:ext cx="6620947" cy="54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Implementar detección de prendas, colores y características del cliente mediante MediaPipe y OpenCV con análisis de edad y accesorios.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4092" y="4676061"/>
            <a:ext cx="51030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1984415" y="5213866"/>
            <a:ext cx="6365796" cy="54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Crear experiencia visual atractiva e interactiva que permita comunicación natural del usuario con el sistema en tiempo real.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9243" y="6098262"/>
            <a:ext cx="51030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/>
          <p:nvPr/>
        </p:nvSpPr>
        <p:spPr>
          <a:xfrm>
            <a:off x="2239566" y="6636068"/>
            <a:ext cx="6110645" cy="54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Implementar procesamiento de solicitudes, lógica de negocio, conexión con base de datos y módulos de inteligencia artificial.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3345617" y="3218985"/>
            <a:ext cx="7315200" cy="470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1800"/>
              <a:buFont typeface="Calibri"/>
              <a:buNone/>
            </a:pPr>
            <a:r>
              <a:rPr lang="en-US" sz="18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Objetivos Especificos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69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1415882" y="3201838"/>
            <a:ext cx="5283994" cy="53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Alcances y Limitaciones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1415882" y="4063732"/>
            <a:ext cx="6413659" cy="3327797"/>
          </a:xfrm>
          <a:prstGeom prst="roundRect">
            <a:avLst>
              <a:gd name="adj" fmla="val 4396"/>
            </a:avLst>
          </a:prstGeom>
          <a:solidFill>
            <a:srgbClr val="403234"/>
          </a:solidFill>
          <a:ln w="30475" cap="flat" cmpd="sng">
            <a:solidFill>
              <a:srgbClr val="E2C2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385402" y="4063732"/>
            <a:ext cx="121920" cy="3327797"/>
          </a:xfrm>
          <a:prstGeom prst="roundRect">
            <a:avLst>
              <a:gd name="adj" fmla="val 26512"/>
            </a:avLst>
          </a:prstGeom>
          <a:solidFill>
            <a:srgbClr val="E2C2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1753186" y="4309596"/>
            <a:ext cx="2987635" cy="3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2100"/>
              <a:buFont typeface="Calibri"/>
              <a:buNone/>
            </a:pPr>
            <a:r>
              <a:rPr lang="en-US" sz="2100" b="1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Alcances del Proyecto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1753186" y="4775368"/>
            <a:ext cx="5830491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Tótem inteligente con análisis visual de clientes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753186" y="5195540"/>
            <a:ext cx="5830491" cy="68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Reconocimiento de prendas, colores y estimación de edades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753185" y="5659406"/>
            <a:ext cx="5830491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Interfaz interactiva con reconocimiento de voz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1753186" y="6063385"/>
            <a:ext cx="5830491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Recomendaciones personalizadas en tiempo real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1753186" y="6586425"/>
            <a:ext cx="5830491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Optimización de carga de trabajo del personal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8044925" y="4063732"/>
            <a:ext cx="6413778" cy="3327797"/>
          </a:xfrm>
          <a:prstGeom prst="roundRect">
            <a:avLst>
              <a:gd name="adj" fmla="val 4396"/>
            </a:avLst>
          </a:prstGeom>
          <a:solidFill>
            <a:srgbClr val="403234"/>
          </a:solidFill>
          <a:ln w="30475" cap="flat" cmpd="sng">
            <a:solidFill>
              <a:srgbClr val="403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8014445" y="4063732"/>
            <a:ext cx="121920" cy="3327797"/>
          </a:xfrm>
          <a:prstGeom prst="roundRect">
            <a:avLst>
              <a:gd name="adj" fmla="val 26512"/>
            </a:avLst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8382229" y="4309596"/>
            <a:ext cx="3594735" cy="3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2100"/>
              <a:buFont typeface="Calibri"/>
              <a:buNone/>
            </a:pPr>
            <a:r>
              <a:rPr lang="en-US" sz="2100" b="1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Limitaciones a Considerar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8382229" y="4775368"/>
            <a:ext cx="5830610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Precisión dependiente de la calidad de hardware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8382229" y="5195540"/>
            <a:ext cx="5830610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Dificultades operando con baja iluminación o ruido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8382229" y="5615711"/>
            <a:ext cx="5830610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8382229" y="5663277"/>
            <a:ext cx="5830610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Requiere conexión a internet estable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8382229" y="6135032"/>
            <a:ext cx="5830610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Debe ser utilizado a una distancia específica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12535450" y="7494825"/>
            <a:ext cx="2094900" cy="7347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7966583" y="870021"/>
            <a:ext cx="5010269" cy="510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Metodología en Cascada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793790" y="1676162"/>
            <a:ext cx="13042821" cy="653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793790" y="2559129"/>
            <a:ext cx="204073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793790" y="3030855"/>
            <a:ext cx="2836069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793790" y="3472101"/>
            <a:ext cx="6419374" cy="653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7417237" y="2559129"/>
            <a:ext cx="204073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7417237" y="3030855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7417237" y="3472101"/>
            <a:ext cx="6419374" cy="3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793790" y="4482584"/>
            <a:ext cx="204073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7417237" y="4482584"/>
            <a:ext cx="204073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7417237" y="4954310"/>
            <a:ext cx="2710577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793790" y="6079331"/>
            <a:ext cx="204073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7417237" y="6079331"/>
            <a:ext cx="204073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791968" y="1483741"/>
            <a:ext cx="4332158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  <a:t>NeoTotem sigue un modelo en cascada porque su desarrollo requiere fases secuenciales bien definidas.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4CAC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  <a:t>Sus requerimientos fueron claros desde el inicio (adaptarse al hardware).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4CAC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  <a:t>No se prevé necesidad de cambios continuos.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4CAC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CAC5"/>
                </a:solidFill>
                <a:latin typeface="Calibri"/>
                <a:ea typeface="Calibri"/>
                <a:cs typeface="Calibri"/>
                <a:sym typeface="Calibri"/>
              </a:rPr>
              <a:t>Fases lineales y predecibles, adaptadas a un proceso de desarrollo</a:t>
            </a:r>
            <a:endParaRPr sz="2400">
              <a:solidFill>
                <a:srgbClr val="D4CAC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6" descr="A diagram of a proces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6381" y="2355804"/>
            <a:ext cx="8566879" cy="389274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/>
          <p:nvPr/>
        </p:nvSpPr>
        <p:spPr>
          <a:xfrm>
            <a:off x="12535450" y="7494825"/>
            <a:ext cx="2094900" cy="7347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/>
          <p:nvPr/>
        </p:nvSpPr>
        <p:spPr>
          <a:xfrm>
            <a:off x="4336336" y="155793"/>
            <a:ext cx="6106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062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Cronograma de Desarrollo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6029881" y="3258524"/>
            <a:ext cx="1232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12804061" y="3258524"/>
            <a:ext cx="1496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11110516" y="3908844"/>
            <a:ext cx="1232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12804061" y="3908844"/>
            <a:ext cx="14967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7723426" y="4922066"/>
            <a:ext cx="1232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9416971" y="4922066"/>
            <a:ext cx="12324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4336336" y="5935287"/>
            <a:ext cx="1232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9416971" y="5935287"/>
            <a:ext cx="1232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11110516" y="5935287"/>
            <a:ext cx="1232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6401" y="1068318"/>
            <a:ext cx="10391552" cy="1988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6401" y="3056914"/>
            <a:ext cx="10391553" cy="186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6401" y="4918613"/>
            <a:ext cx="10391555" cy="11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6401" y="6085491"/>
            <a:ext cx="10391555" cy="1396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/>
          <p:nvPr/>
        </p:nvSpPr>
        <p:spPr>
          <a:xfrm>
            <a:off x="12504950" y="7481963"/>
            <a:ext cx="2094900" cy="7347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/>
          <p:nvPr/>
        </p:nvSpPr>
        <p:spPr>
          <a:xfrm>
            <a:off x="1177838" y="750022"/>
            <a:ext cx="4018026" cy="109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Arquitectura y 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6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Flujo del Sistema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45" y="2051304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"/>
          <p:cNvSpPr/>
          <p:nvPr/>
        </p:nvSpPr>
        <p:spPr>
          <a:xfrm>
            <a:off x="815911" y="2043446"/>
            <a:ext cx="6483310" cy="25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1 - Cliente se presenta frente al tótem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45" y="2852952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815911" y="2845094"/>
            <a:ext cx="6483310" cy="25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2 - Frontend (Flutter Web) captura imagen y voz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45" y="3654600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9"/>
          <p:cNvSpPr/>
          <p:nvPr/>
        </p:nvSpPr>
        <p:spPr>
          <a:xfrm>
            <a:off x="815911" y="3646742"/>
            <a:ext cx="6483310" cy="25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3 - MediaPipe y OpenCV procesan datos visuales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45" y="4456247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9"/>
          <p:cNvSpPr/>
          <p:nvPr/>
        </p:nvSpPr>
        <p:spPr>
          <a:xfrm>
            <a:off x="815911" y="4448389"/>
            <a:ext cx="6483310" cy="25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4 - Backend (FastAPI) aplica algoritmos de 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45" y="5257895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815911" y="5259181"/>
            <a:ext cx="6483310" cy="25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5 - Se consulta MySql para productos y preferencias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45" y="6059543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/>
          <p:nvPr/>
        </p:nvSpPr>
        <p:spPr>
          <a:xfrm>
            <a:off x="815911" y="6051685"/>
            <a:ext cx="6483310" cy="25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6 - Tótem muestra recomendaciones personalizadas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45" y="6861191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"/>
          <p:cNvSpPr/>
          <p:nvPr/>
        </p:nvSpPr>
        <p:spPr>
          <a:xfrm>
            <a:off x="815911" y="6853333"/>
            <a:ext cx="6483310" cy="25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3C9C5"/>
                </a:solidFill>
                <a:latin typeface="Calibri"/>
                <a:ea typeface="Calibri"/>
                <a:cs typeface="Calibri"/>
                <a:sym typeface="Calibri"/>
              </a:rPr>
              <a:t>7 - Dashboard almacena métricas y reportes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5249" y="497591"/>
            <a:ext cx="8045361" cy="723216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/>
          <p:nvPr/>
        </p:nvSpPr>
        <p:spPr>
          <a:xfrm>
            <a:off x="12564825" y="7729750"/>
            <a:ext cx="2065500" cy="4998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/>
          <p:nvPr/>
        </p:nvSpPr>
        <p:spPr>
          <a:xfrm>
            <a:off x="2912983" y="452223"/>
            <a:ext cx="7861459" cy="114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625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F8F5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7697399" y="1520607"/>
            <a:ext cx="1901317" cy="29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11353056" y="4932408"/>
            <a:ext cx="1942879" cy="23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0" descr="A diagram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4125" y="1379234"/>
            <a:ext cx="11025266" cy="61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>
            <a:off x="12535450" y="7494825"/>
            <a:ext cx="2094900" cy="734700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612</Words>
  <Application>Microsoft Office PowerPoint</Application>
  <PresentationFormat>Personalizado</PresentationFormat>
  <Paragraphs>96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Sebadilla® .</cp:lastModifiedBy>
  <cp:revision>2</cp:revision>
  <dcterms:created xsi:type="dcterms:W3CDTF">2025-11-09T20:23:17Z</dcterms:created>
  <dcterms:modified xsi:type="dcterms:W3CDTF">2025-11-19T19:56:52Z</dcterms:modified>
</cp:coreProperties>
</file>